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9" r:id="rId2"/>
    <p:sldId id="283" r:id="rId3"/>
    <p:sldId id="285" r:id="rId4"/>
    <p:sldId id="288" r:id="rId5"/>
    <p:sldId id="291" r:id="rId6"/>
    <p:sldId id="321" r:id="rId7"/>
    <p:sldId id="323" r:id="rId8"/>
    <p:sldId id="294" r:id="rId9"/>
    <p:sldId id="296" r:id="rId10"/>
    <p:sldId id="298" r:id="rId11"/>
    <p:sldId id="300" r:id="rId12"/>
    <p:sldId id="302" r:id="rId13"/>
    <p:sldId id="304" r:id="rId14"/>
    <p:sldId id="307" r:id="rId15"/>
    <p:sldId id="315" r:id="rId16"/>
    <p:sldId id="326" r:id="rId17"/>
    <p:sldId id="328" r:id="rId18"/>
    <p:sldId id="277" r:id="rId19"/>
    <p:sldId id="31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279" autoAdjust="0"/>
  </p:normalViewPr>
  <p:slideViewPr>
    <p:cSldViewPr>
      <p:cViewPr varScale="1">
        <p:scale>
          <a:sx n="115" d="100"/>
          <a:sy n="11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1346F-297D-4CC9-BC38-4D70DF4CEF8A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1D059-39B8-40CE-AB31-11305EDB3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0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1D059-39B8-40CE-AB31-11305EDB31B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6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ГАОУ ДПО «Ленинградский областной институт развития образования»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44823"/>
            <a:ext cx="6400800" cy="4176463"/>
          </a:xfrm>
        </p:spPr>
        <p:txBody>
          <a:bodyPr>
            <a:normAutofit/>
          </a:bodyPr>
          <a:lstStyle/>
          <a:p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школы: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РАСТИМ УЧИТЕЛЯ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МАСТЕРА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(механизмы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изменений)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В.С. Кошкина,</a:t>
            </a:r>
          </a:p>
          <a:p>
            <a:pPr algn="r"/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algn="r"/>
            <a:endParaRPr lang="ru-RU" sz="2000" b="1" dirty="0">
              <a:solidFill>
                <a:srgbClr val="0070C0"/>
              </a:solidFill>
            </a:endParaRPr>
          </a:p>
          <a:p>
            <a:pPr algn="r"/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>
              <a:solidFill>
                <a:srgbClr val="0070C0"/>
              </a:solidFill>
            </a:endParaRP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Лого_ЛОИРО.png"/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t="4673"/>
          <a:stretch/>
        </p:blipFill>
        <p:spPr>
          <a:xfrm>
            <a:off x="128644" y="162980"/>
            <a:ext cx="1419020" cy="117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9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4.Профессиональное развитие педагога на рабочем месте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Индивидуальный план профессионального развития: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Цели профессионального развития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Изучение нормативных документов, литературы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Разработка методических, дидактических материалов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Обобщение и трансляция собственного опыта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Участие в методической работе (МО)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Обучение на курсах повышения квалификации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Руководство профессиональным ростом других педагогов (стажировки, наставничество, консультации и др.)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chemeClr val="tx2"/>
                </a:solidFill>
              </a:rPr>
              <a:t>Работа в составе органов управления школой, проектной группе, экспертом, членом жюри и др. 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Профессиональный рост учителя обеспечивает система методической работы в школе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Переосмысление педагогом своей роли в процессе </a:t>
            </a:r>
            <a:r>
              <a:rPr lang="ru-RU" sz="2800" b="1" dirty="0" smtClean="0">
                <a:solidFill>
                  <a:srgbClr val="002060"/>
                </a:solidFill>
              </a:rPr>
              <a:t>обучения (субъект-субъектные отношения)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Владение </a:t>
            </a:r>
            <a:r>
              <a:rPr lang="ru-RU" sz="2800" b="1" dirty="0">
                <a:solidFill>
                  <a:srgbClr val="002060"/>
                </a:solidFill>
              </a:rPr>
              <a:t>современными педагогическими технологиями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Объективная оценка качества образовательных достижений обучающихся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Командная </a:t>
            </a:r>
            <a:r>
              <a:rPr lang="ru-RU" sz="2800" b="1" dirty="0">
                <a:solidFill>
                  <a:srgbClr val="002060"/>
                </a:solidFill>
              </a:rPr>
              <a:t>работа педагогов </a:t>
            </a:r>
            <a:r>
              <a:rPr lang="ru-RU" sz="2800" b="1" dirty="0" smtClean="0">
                <a:solidFill>
                  <a:srgbClr val="002060"/>
                </a:solidFill>
              </a:rPr>
              <a:t>ОО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чество социального образования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928" y="4437111"/>
            <a:ext cx="3030071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7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5. Педагогическое исследование</a:t>
            </a: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(не научно-исследовательская деятельность)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eos.ibi.spb.ru/umk/1_6/5/pict/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21631"/>
            <a:ext cx="8001000" cy="448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074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6.Активное внедрение инноваций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Инновации в образовании связаны с поиском, переосмыслением, внедрением в процесс образования новых  методов, технологий, средств, программ с целью повышения качества обучения, воспитания и социализации обучающихся, качества работы педагогов, качества образовательных условий </a:t>
            </a:r>
          </a:p>
          <a:p>
            <a:pPr marL="0" indent="0">
              <a:buNone/>
            </a:pPr>
            <a:endParaRPr lang="ru-RU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4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Типология инновационных стратегий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«</a:t>
            </a:r>
            <a:r>
              <a:rPr lang="ru-RU" sz="2400" b="1" dirty="0">
                <a:solidFill>
                  <a:schemeClr val="tx2"/>
                </a:solidFill>
              </a:rPr>
              <a:t>кризисная» стратегия -</a:t>
            </a:r>
            <a:r>
              <a:rPr lang="ru-RU" sz="2400" dirty="0">
                <a:solidFill>
                  <a:schemeClr val="tx2"/>
                </a:solidFill>
              </a:rPr>
              <a:t> новые </a:t>
            </a:r>
            <a:r>
              <a:rPr lang="ru-RU" sz="2400" dirty="0">
                <a:solidFill>
                  <a:srgbClr val="C00000"/>
                </a:solidFill>
              </a:rPr>
              <a:t>идеи заимствуются извне </a:t>
            </a:r>
            <a:r>
              <a:rPr lang="ru-RU" sz="2400" dirty="0">
                <a:solidFill>
                  <a:schemeClr val="tx2"/>
                </a:solidFill>
              </a:rPr>
              <a:t>и внедряются «революционным образом</a:t>
            </a:r>
            <a:r>
              <a:rPr lang="ru-RU" sz="2400" dirty="0" smtClean="0">
                <a:solidFill>
                  <a:schemeClr val="tx2"/>
                </a:solidFill>
              </a:rPr>
              <a:t>»;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«</a:t>
            </a:r>
            <a:r>
              <a:rPr lang="ru-RU" sz="2400" b="1" dirty="0">
                <a:solidFill>
                  <a:schemeClr val="tx2"/>
                </a:solidFill>
              </a:rPr>
              <a:t>репродуктивно-поступательная» </a:t>
            </a:r>
            <a:r>
              <a:rPr lang="ru-RU" sz="2400" b="1" dirty="0" smtClean="0">
                <a:solidFill>
                  <a:schemeClr val="tx2"/>
                </a:solidFill>
              </a:rPr>
              <a:t>стратеги</a:t>
            </a:r>
            <a:r>
              <a:rPr lang="ru-RU" sz="2400" b="1" i="1" dirty="0" smtClean="0">
                <a:solidFill>
                  <a:schemeClr val="tx2"/>
                </a:solidFill>
              </a:rPr>
              <a:t>я -</a:t>
            </a:r>
            <a:r>
              <a:rPr lang="ru-RU" sz="2400" i="1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идеи  </a:t>
            </a:r>
            <a:r>
              <a:rPr lang="ru-RU" sz="2400" dirty="0">
                <a:solidFill>
                  <a:srgbClr val="C00000"/>
                </a:solidFill>
              </a:rPr>
              <a:t>извне,</a:t>
            </a:r>
            <a:r>
              <a:rPr lang="ru-RU" sz="2400" dirty="0">
                <a:solidFill>
                  <a:schemeClr val="tx2"/>
                </a:solidFill>
              </a:rPr>
              <a:t> но  </a:t>
            </a:r>
            <a:r>
              <a:rPr lang="ru-RU" sz="2400" dirty="0" smtClean="0">
                <a:solidFill>
                  <a:schemeClr val="tx2"/>
                </a:solidFill>
              </a:rPr>
              <a:t>адаптируются  </a:t>
            </a:r>
            <a:r>
              <a:rPr lang="ru-RU" sz="2400" dirty="0">
                <a:solidFill>
                  <a:schemeClr val="tx2"/>
                </a:solidFill>
              </a:rPr>
              <a:t>к условиям школы и стилю отдельных </a:t>
            </a:r>
            <a:r>
              <a:rPr lang="ru-RU" sz="2400" dirty="0" smtClean="0">
                <a:solidFill>
                  <a:schemeClr val="tx2"/>
                </a:solidFill>
              </a:rPr>
              <a:t>педагогов</a:t>
            </a:r>
            <a:r>
              <a:rPr lang="ru-RU" sz="2400" dirty="0">
                <a:solidFill>
                  <a:schemeClr val="tx2"/>
                </a:solidFill>
              </a:rPr>
              <a:t>;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«стратегия </a:t>
            </a:r>
            <a:r>
              <a:rPr lang="ru-RU" sz="2400" b="1" dirty="0">
                <a:solidFill>
                  <a:schemeClr val="tx2"/>
                </a:solidFill>
              </a:rPr>
              <a:t>сильной личности»</a:t>
            </a:r>
            <a:r>
              <a:rPr lang="ru-RU" sz="2400" dirty="0">
                <a:solidFill>
                  <a:schemeClr val="tx2"/>
                </a:solidFill>
              </a:rPr>
              <a:t> - </a:t>
            </a:r>
            <a:r>
              <a:rPr lang="ru-RU" sz="2400" dirty="0">
                <a:solidFill>
                  <a:srgbClr val="C00000"/>
                </a:solidFill>
              </a:rPr>
              <a:t>развитие собственного инновационного педагогического мышления</a:t>
            </a:r>
            <a:r>
              <a:rPr lang="ru-RU" sz="2400" dirty="0">
                <a:solidFill>
                  <a:schemeClr val="tx2"/>
                </a:solidFill>
              </a:rPr>
              <a:t>; авторитарный путь сопровождается «революционным» способом </a:t>
            </a:r>
            <a:r>
              <a:rPr lang="ru-RU" sz="2400" dirty="0" smtClean="0">
                <a:solidFill>
                  <a:schemeClr val="tx2"/>
                </a:solidFill>
              </a:rPr>
              <a:t>поддержки, что часто ведет к конфликтам;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«</a:t>
            </a:r>
            <a:r>
              <a:rPr lang="ru-RU" sz="2400" b="1" dirty="0">
                <a:solidFill>
                  <a:schemeClr val="tx2"/>
                </a:solidFill>
              </a:rPr>
              <a:t>эволюционно-</a:t>
            </a:r>
            <a:r>
              <a:rPr lang="ru-RU" sz="2400" b="1" dirty="0" err="1">
                <a:solidFill>
                  <a:schemeClr val="tx2"/>
                </a:solidFill>
              </a:rPr>
              <a:t>сотворческая</a:t>
            </a:r>
            <a:r>
              <a:rPr lang="ru-RU" sz="2400" b="1" dirty="0">
                <a:solidFill>
                  <a:schemeClr val="tx2"/>
                </a:solidFill>
              </a:rPr>
              <a:t>» стратегия</a:t>
            </a:r>
            <a:r>
              <a:rPr lang="ru-RU" sz="2400" dirty="0">
                <a:solidFill>
                  <a:schemeClr val="tx2"/>
                </a:solidFill>
              </a:rPr>
              <a:t> опирается на ценность </a:t>
            </a:r>
            <a:r>
              <a:rPr lang="ru-RU" sz="2400" dirty="0">
                <a:solidFill>
                  <a:srgbClr val="C00000"/>
                </a:solidFill>
              </a:rPr>
              <a:t>развития собственно инновационного педагогического мышления</a:t>
            </a:r>
            <a:r>
              <a:rPr lang="ru-RU" sz="2400" dirty="0" smtClean="0">
                <a:solidFill>
                  <a:schemeClr val="tx2"/>
                </a:solidFill>
              </a:rPr>
              <a:t>, то </a:t>
            </a:r>
            <a:r>
              <a:rPr lang="ru-RU" sz="2400" dirty="0">
                <a:solidFill>
                  <a:schemeClr val="tx2"/>
                </a:solidFill>
              </a:rPr>
              <a:t>есть </a:t>
            </a:r>
            <a:r>
              <a:rPr lang="ru-RU" sz="2400" dirty="0" smtClean="0">
                <a:solidFill>
                  <a:schemeClr val="tx2"/>
                </a:solidFill>
              </a:rPr>
              <a:t>осуществляет </a:t>
            </a:r>
            <a:r>
              <a:rPr lang="ru-RU" sz="2400" dirty="0">
                <a:solidFill>
                  <a:schemeClr val="tx2"/>
                </a:solidFill>
              </a:rPr>
              <a:t>реальную эволюцию профессионального сознания педагогов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7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Условия развития инноваций в школе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 1. </a:t>
            </a:r>
            <a:r>
              <a:rPr lang="ru-RU" sz="2000" b="1" dirty="0" smtClean="0">
                <a:solidFill>
                  <a:srgbClr val="C00000"/>
                </a:solidFill>
              </a:rPr>
              <a:t>Создание муниципальной инновационной среды: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6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-меры стимулирования инновационной деятельности (публикации, пиар-поддержка в СМИ, система оценки результативности, награды, поощрения);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-развитие горизонтальных связей, сетевые сообщества </a:t>
            </a:r>
            <a:r>
              <a:rPr lang="ru-RU" sz="1800" b="1" dirty="0" err="1" smtClean="0">
                <a:solidFill>
                  <a:schemeClr val="tx2"/>
                </a:solidFill>
              </a:rPr>
              <a:t>инноваторов</a:t>
            </a:r>
            <a:r>
              <a:rPr lang="ru-RU" sz="1800" b="1" dirty="0" smtClean="0">
                <a:solidFill>
                  <a:schemeClr val="tx2"/>
                </a:solidFill>
              </a:rPr>
              <a:t> (конкурсы, конференции, </a:t>
            </a:r>
            <a:r>
              <a:rPr lang="ru-RU" sz="1800" b="1" dirty="0" err="1" smtClean="0">
                <a:solidFill>
                  <a:schemeClr val="tx2"/>
                </a:solidFill>
              </a:rPr>
              <a:t>профсообщества</a:t>
            </a:r>
            <a:r>
              <a:rPr lang="ru-RU" sz="1800" b="1" dirty="0" smtClean="0">
                <a:solidFill>
                  <a:schemeClr val="tx2"/>
                </a:solidFill>
              </a:rPr>
              <a:t>, личные страницы);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-муниципальный конкурс на лучший инновационный проект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                       2.Критерии </a:t>
            </a:r>
            <a:r>
              <a:rPr lang="ru-RU" sz="1800" b="1" dirty="0">
                <a:solidFill>
                  <a:srgbClr val="C00000"/>
                </a:solidFill>
              </a:rPr>
              <a:t>оценки </a:t>
            </a:r>
            <a:r>
              <a:rPr lang="ru-RU" sz="1800" b="1" dirty="0" smtClean="0">
                <a:solidFill>
                  <a:srgbClr val="C00000"/>
                </a:solidFill>
              </a:rPr>
              <a:t>инноваций: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-новизна и оригинальность идеи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-актуальность решаемых проблем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-целесообразность использования механизмов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-возможность тиражирования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-относительное преимущество перед другими инновациями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-простота использования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2"/>
                </a:solidFill>
              </a:rPr>
              <a:t>-совместимость с существующими практиками</a:t>
            </a:r>
          </a:p>
          <a:p>
            <a:pPr marL="0" indent="0">
              <a:buNone/>
            </a:pPr>
            <a:r>
              <a:rPr lang="ru-RU" sz="1800" b="1" smtClean="0">
                <a:solidFill>
                  <a:schemeClr val="tx2"/>
                </a:solidFill>
              </a:rPr>
              <a:t>-</a:t>
            </a:r>
            <a:r>
              <a:rPr lang="ru-RU" sz="1800" b="1" dirty="0">
                <a:solidFill>
                  <a:schemeClr val="tx2"/>
                </a:solidFill>
              </a:rPr>
              <a:t>человеческий </a:t>
            </a:r>
            <a:r>
              <a:rPr lang="ru-RU" sz="1800" b="1" dirty="0" smtClean="0">
                <a:solidFill>
                  <a:schemeClr val="tx2"/>
                </a:solidFill>
              </a:rPr>
              <a:t>и социальный капитал </a:t>
            </a:r>
            <a:r>
              <a:rPr lang="ru-RU" sz="1800" b="1" dirty="0">
                <a:solidFill>
                  <a:schemeClr val="tx2"/>
                </a:solidFill>
              </a:rPr>
              <a:t>команды, внедряющей </a:t>
            </a:r>
            <a:r>
              <a:rPr lang="ru-RU" sz="1800" b="1" dirty="0" smtClean="0">
                <a:solidFill>
                  <a:schemeClr val="tx2"/>
                </a:solidFill>
              </a:rPr>
              <a:t>инновацию</a:t>
            </a:r>
            <a:endParaRPr lang="ru-RU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1639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Методическая работа в школе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Методическая </a:t>
            </a:r>
            <a:r>
              <a:rPr lang="ru-RU" sz="1800" b="1" dirty="0">
                <a:solidFill>
                  <a:srgbClr val="C00000"/>
                </a:solidFill>
              </a:rPr>
              <a:t>служба </a:t>
            </a:r>
            <a:r>
              <a:rPr lang="ru-RU" sz="1800" b="1" dirty="0" smtClean="0">
                <a:solidFill>
                  <a:srgbClr val="C00000"/>
                </a:solidFill>
              </a:rPr>
              <a:t>в школе -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связующее звено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между управлением и образовательным процессом, реализующим основную образовательную программу школы и обеспечивающим результаты образовательной деятельности. </a:t>
            </a:r>
            <a:endParaRPr lang="ru-RU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Методическая </a:t>
            </a:r>
            <a:r>
              <a:rPr lang="ru-RU" sz="1800" b="1" dirty="0">
                <a:solidFill>
                  <a:srgbClr val="C00000"/>
                </a:solidFill>
              </a:rPr>
              <a:t>служба в школе –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это своего рода сервисная служба, что более корректно отражает ее назначение: работать на запрос и поддержку учителя, быть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клиентоориентированной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ru-RU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                 Основные задачи методической работы: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-методическое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сопровождение образовательного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процесса, педагогов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-повышение профессионального мастерства педагогов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профессиональное становление молодых педагогов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-консультативно-аналитическая помощь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-информационно-методическая поддержка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-развитие творческих связей (сетевые сообщества разного уровня)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34539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План методической работы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Цель - методическое сопровождение системного развития профессионального мастерства педагогов 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(Федеральный проект «Учитель будущего»)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Анализ методической работы в……..: цель и задачи прошедшего года; итоги реализации задач; проблемные точки; новые задачи на текущий учебный год.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Тематика заседаний педагогического совета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3.  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План работы методического совета – 4-5 сборов в учебном году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План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работы МО – 1 раз в четверть (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межпредметные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связи МО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– можно дать в приложениях к плану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Приоритетные направления  методической работы: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КПК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 корпоративное обучение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самообразование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наставничество (работа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молодыми)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использования современных педагогических технологий и методов активного обучения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95818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3966"/>
            <a:ext cx="6048672" cy="617567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Рисунок 6" descr="Лого_ЛОИРО.png"/>
          <p:cNvPicPr>
            <a:picLocks noChangeAspect="1"/>
          </p:cNvPicPr>
          <p:nvPr/>
        </p:nvPicPr>
        <p:blipFill rotWithShape="1">
          <a:blip r:embed="rId3" cstate="print">
            <a:extLst/>
          </a:blip>
          <a:srcRect t="4673"/>
          <a:stretch/>
        </p:blipFill>
        <p:spPr>
          <a:xfrm>
            <a:off x="165558" y="188548"/>
            <a:ext cx="1814153" cy="174907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0" y="6380350"/>
            <a:ext cx="9000492" cy="496871"/>
            <a:chOff x="0" y="6380349"/>
            <a:chExt cx="12480032" cy="49687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381329"/>
              <a:ext cx="10992544" cy="495891"/>
            </a:xfrm>
            <a:prstGeom prst="rect">
              <a:avLst/>
            </a:prstGeom>
            <a:solidFill>
              <a:srgbClr val="226D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МЕТОДИЧЕСКОЕ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ОБЕСПЕЧЕНИЕ </a:t>
              </a:r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КАЧЕСТВА  ОБРАЗОВАНИЯ В ШКОЛЕ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992545" y="6380349"/>
              <a:ext cx="1224136" cy="49589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Шеврон 12"/>
            <p:cNvSpPr/>
            <p:nvPr/>
          </p:nvSpPr>
          <p:spPr>
            <a:xfrm>
              <a:off x="10763271" y="6381329"/>
              <a:ext cx="445297" cy="495891"/>
            </a:xfrm>
            <a:prstGeom prst="chevron">
              <a:avLst>
                <a:gd name="adj" fmla="val 377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  <p:sp>
          <p:nvSpPr>
            <p:cNvPr id="14" name="Шеврон 13"/>
            <p:cNvSpPr/>
            <p:nvPr/>
          </p:nvSpPr>
          <p:spPr>
            <a:xfrm>
              <a:off x="12000656" y="6381328"/>
              <a:ext cx="479376" cy="495891"/>
            </a:xfrm>
            <a:prstGeom prst="chevron">
              <a:avLst>
                <a:gd name="adj" fmla="val 402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34" y="1937623"/>
            <a:ext cx="7171774" cy="415567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35696" y="472154"/>
            <a:ext cx="460851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spc="-8" dirty="0">
                <a:solidFill>
                  <a:srgbClr val="226DD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Ленинградский областной институт</a:t>
            </a:r>
            <a:br>
              <a:rPr lang="ru-RU" b="1" spc="-8" dirty="0">
                <a:solidFill>
                  <a:srgbClr val="226DD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spc="-8" dirty="0">
                <a:solidFill>
                  <a:srgbClr val="226DD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90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контактов: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8 911 251 87 35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vs8735@mail.ru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 И Р О В Ы Е     Т Р Е Н Д Ы – стратегический вектор развития методической работы в школе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dirty="0" err="1" smtClean="0">
                <a:solidFill>
                  <a:schemeClr val="tx2"/>
                </a:solidFill>
              </a:rPr>
              <a:t>Менторство</a:t>
            </a:r>
            <a:r>
              <a:rPr lang="ru-RU" sz="2800" b="1" dirty="0" smtClean="0">
                <a:solidFill>
                  <a:schemeClr val="tx2"/>
                </a:solidFill>
              </a:rPr>
              <a:t> и взаимный </a:t>
            </a:r>
            <a:r>
              <a:rPr lang="ru-RU" sz="2800" b="1" dirty="0" err="1" smtClean="0">
                <a:solidFill>
                  <a:schemeClr val="tx2"/>
                </a:solidFill>
              </a:rPr>
              <a:t>коучинг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ru-RU" sz="2800" b="1" dirty="0">
                <a:solidFill>
                  <a:schemeClr val="tx2"/>
                </a:solidFill>
              </a:rPr>
              <a:t>Работа в </a:t>
            </a:r>
            <a:r>
              <a:rPr lang="ru-RU" sz="2800" b="1" dirty="0" smtClean="0">
                <a:solidFill>
                  <a:schemeClr val="tx2"/>
                </a:solidFill>
              </a:rPr>
              <a:t>сотрудничестве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</a:rPr>
              <a:t>Обмен  опытом через посещение уроков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</a:rPr>
              <a:t>Профессиональное развитие на рабочем месте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</a:rPr>
              <a:t>Педагогическое исследование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</a:rPr>
              <a:t>Активное внедрение инноваций</a:t>
            </a:r>
          </a:p>
          <a:p>
            <a:pPr>
              <a:buFontTx/>
              <a:buChar char="-"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 descr="https://prohr.rabota.ua/wp-content/uploads/2018/06/Gora-680x26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763515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70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1. </a:t>
            </a:r>
            <a:r>
              <a:rPr lang="ru-RU" sz="3600" b="1" dirty="0" err="1" smtClean="0">
                <a:solidFill>
                  <a:schemeClr val="tx2"/>
                </a:solidFill>
              </a:rPr>
              <a:t>Менторство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>
                <a:solidFill>
                  <a:schemeClr val="tx2"/>
                </a:solidFill>
              </a:rPr>
              <a:t>и взаимный </a:t>
            </a:r>
            <a:r>
              <a:rPr lang="ru-RU" sz="3600" b="1" dirty="0" err="1">
                <a:solidFill>
                  <a:schemeClr val="tx2"/>
                </a:solidFill>
              </a:rPr>
              <a:t>коучинг</a:t>
            </a:r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endParaRPr lang="ru-RU" sz="4000" dirty="0"/>
          </a:p>
        </p:txBody>
      </p:sp>
      <p:pic>
        <p:nvPicPr>
          <p:cNvPr id="5" name="Объект 4" descr="https://viafuture.ru/wp-content/uploads/2018/02/znaniya-mentor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861048"/>
            <a:ext cx="6286500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ubo.ru/pic/89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040560" cy="2304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42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         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Менторство</a:t>
            </a:r>
            <a:r>
              <a:rPr lang="ru-RU" sz="3200" b="1" i="1" dirty="0" smtClean="0">
                <a:solidFill>
                  <a:srgbClr val="C00000"/>
                </a:solidFill>
              </a:rPr>
              <a:t> и взаимный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коучинг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err="1" smtClean="0">
                <a:solidFill>
                  <a:srgbClr val="C00000"/>
                </a:solidFill>
              </a:rPr>
              <a:t>Коучинг</a:t>
            </a:r>
            <a:r>
              <a:rPr lang="ru-RU" sz="3200" b="1" dirty="0" smtClean="0">
                <a:solidFill>
                  <a:schemeClr val="tx2"/>
                </a:solidFill>
              </a:rPr>
              <a:t> направлен на активизацию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процессов развития и саморазвития, достижение цели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err="1" smtClean="0">
                <a:solidFill>
                  <a:srgbClr val="C00000"/>
                </a:solidFill>
              </a:rPr>
              <a:t>Менторство</a:t>
            </a:r>
            <a:r>
              <a:rPr lang="ru-RU" sz="3200" b="1" dirty="0" smtClean="0">
                <a:solidFill>
                  <a:schemeClr val="tx2"/>
                </a:solidFill>
              </a:rPr>
              <a:t> сочетает в себе признаки </a:t>
            </a:r>
            <a:r>
              <a:rPr lang="ru-RU" sz="3200" b="1" dirty="0" err="1" smtClean="0">
                <a:solidFill>
                  <a:schemeClr val="tx2"/>
                </a:solidFill>
              </a:rPr>
              <a:t>коучинга</a:t>
            </a:r>
            <a:r>
              <a:rPr lang="ru-RU" sz="3200" b="1" dirty="0" smtClean="0">
                <a:solidFill>
                  <a:schemeClr val="tx2"/>
                </a:solidFill>
              </a:rPr>
              <a:t> и преподавания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</a:rPr>
              <a:t>Наставничество</a:t>
            </a:r>
            <a:r>
              <a:rPr lang="ru-RU" sz="3200" b="1" dirty="0" smtClean="0">
                <a:solidFill>
                  <a:schemeClr val="tx2"/>
                </a:solidFill>
              </a:rPr>
              <a:t> делает акцент на практическую часть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err="1" smtClean="0">
                <a:solidFill>
                  <a:srgbClr val="C00000"/>
                </a:solidFill>
              </a:rPr>
              <a:t>Баддинг</a:t>
            </a:r>
            <a:r>
              <a:rPr lang="ru-RU" sz="3200" b="1" dirty="0" smtClean="0">
                <a:solidFill>
                  <a:schemeClr val="tx2"/>
                </a:solidFill>
              </a:rPr>
              <a:t> (от англ.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buddy</a:t>
            </a:r>
            <a:r>
              <a:rPr lang="ru-RU" sz="3200" b="1" dirty="0" smtClean="0">
                <a:solidFill>
                  <a:schemeClr val="tx2"/>
                </a:solidFill>
              </a:rPr>
              <a:t>, приятель)</a:t>
            </a:r>
            <a:r>
              <a:rPr lang="en-US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smtClean="0">
                <a:solidFill>
                  <a:schemeClr val="tx2"/>
                </a:solidFill>
              </a:rPr>
              <a:t>разновидность наставничества по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поддержке вновь принятого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работника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solomon.help/upload/iblock/c0d/c0def34e63ea3b3f4329ea99cf300e16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2520280" cy="2123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122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2"/>
                </a:solidFill>
              </a:rPr>
              <a:t>           </a:t>
            </a:r>
            <a:r>
              <a:rPr lang="ru-RU" sz="3200" b="1" dirty="0" smtClean="0">
                <a:solidFill>
                  <a:schemeClr val="tx2"/>
                </a:solidFill>
              </a:rPr>
              <a:t>2. Работа в сотрудничестве</a:t>
            </a: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МОДЕЛЬ 1: корректировка системы методической работы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000" b="1" i="1" dirty="0">
                <a:solidFill>
                  <a:srgbClr val="C00000"/>
                </a:solidFill>
              </a:rPr>
              <a:t>Методический совет школы: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замы, рук-ли МО,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учителя-наставники, победители конкурсов: инновации,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график школьных олимпиад, предметных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недель,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утверждение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планов работы МО и др.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i="1" dirty="0">
                <a:solidFill>
                  <a:srgbClr val="C00000"/>
                </a:solidFill>
              </a:rPr>
              <a:t>Проблемные творческие группы учителей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: внедряют методы, приемы, технологии по актуальной для школы проблеме, выявленным профессиональным затруднениям – это </a:t>
            </a:r>
            <a:r>
              <a:rPr lang="ru-RU" sz="2000" b="1" i="1" dirty="0">
                <a:solidFill>
                  <a:srgbClr val="C00000"/>
                </a:solidFill>
              </a:rPr>
              <a:t>методическая скорая </a:t>
            </a:r>
            <a:r>
              <a:rPr lang="ru-RU" sz="2000" b="1" i="1" dirty="0" smtClean="0">
                <a:solidFill>
                  <a:srgbClr val="C00000"/>
                </a:solidFill>
              </a:rPr>
              <a:t>помощь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i="1" dirty="0">
                <a:solidFill>
                  <a:srgbClr val="C00000"/>
                </a:solidFill>
              </a:rPr>
              <a:t>Временные творческие коллективы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группы учителей помогающие в подготовке педсоветов, конкурсов, фестиваля педагогических идей (предметные недели)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i="1" dirty="0">
                <a:solidFill>
                  <a:srgbClr val="C00000"/>
                </a:solidFill>
              </a:rPr>
              <a:t>Работа в проектных группах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коллективный поиск перспективных инновационных решений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0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МОДЕЛЬ 2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700" b="1" dirty="0" smtClean="0">
                <a:solidFill>
                  <a:srgbClr val="C00000"/>
                </a:solidFill>
              </a:rPr>
              <a:t>создание профессионально развивающей среды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2200" b="1" dirty="0" smtClean="0">
                <a:solidFill>
                  <a:srgbClr val="C00000"/>
                </a:solidFill>
              </a:rPr>
              <a:t>управленческая поддержка </a:t>
            </a:r>
            <a:r>
              <a:rPr lang="ru-RU" sz="2200" b="1" dirty="0">
                <a:solidFill>
                  <a:srgbClr val="C00000"/>
                </a:solidFill>
              </a:rPr>
              <a:t>личностно-профессионального роста </a:t>
            </a:r>
            <a:r>
              <a:rPr lang="ru-RU" sz="2200" b="1" dirty="0" smtClean="0">
                <a:solidFill>
                  <a:srgbClr val="C00000"/>
                </a:solidFill>
              </a:rPr>
              <a:t>учителя)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механизмы участия всех субъектов образовательных отношений  в информационно-методическом сопровождении учителя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механизмы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внутрифирменного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внутришкольного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) ПК, эффективная система непрерывного ПК;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создание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аналитической группы по определению комплекса условий для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качественного освоения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ФГОС,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профстандарта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команда специалистов по работе с различными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группами учителей (ресурсы ЛОИРО, муниципальных ОО, ВУЗов);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методический шлейф», позволяющий педагогам работать  с различными категориями детей (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созданные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школе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программно-методические комплексы, банк эффективных практик);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четкие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индикаторы оценки профессиональной деятельности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педагогов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000" dirty="0"/>
          </a:p>
        </p:txBody>
      </p:sp>
      <p:pic>
        <p:nvPicPr>
          <p:cNvPr id="4" name="Picture 2" descr="http://trezvyi64.ru/uploads/posts/2012-06/1338639569_news-1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733256"/>
            <a:ext cx="194421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9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МОДЕЛЬ 3. Интеллект-карта </a:t>
            </a:r>
            <a:r>
              <a:rPr lang="ru-RU" sz="2000" b="1" dirty="0">
                <a:solidFill>
                  <a:schemeClr val="accent2"/>
                </a:solidFill>
              </a:rPr>
              <a:t>методической службы </a:t>
            </a:r>
            <a:r>
              <a:rPr lang="ru-RU" sz="2000" b="1" dirty="0" smtClean="0">
                <a:solidFill>
                  <a:schemeClr val="accent2"/>
                </a:solidFill>
              </a:rPr>
              <a:t>(гимназия </a:t>
            </a:r>
            <a:r>
              <a:rPr lang="ru-RU" sz="2000" b="1" dirty="0">
                <a:solidFill>
                  <a:schemeClr val="accent2"/>
                </a:solidFill>
              </a:rPr>
              <a:t>47 </a:t>
            </a:r>
            <a:r>
              <a:rPr lang="ru-RU" sz="2000" b="1" dirty="0" smtClean="0">
                <a:solidFill>
                  <a:schemeClr val="accent2"/>
                </a:solidFill>
              </a:rPr>
              <a:t>Екатеринбурга – директор Е. М. Крюкова)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Цель: модульная модель методической работы  школы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i="1" dirty="0">
                <a:solidFill>
                  <a:schemeClr val="accent2"/>
                </a:solidFill>
              </a:rPr>
              <a:t/>
            </a:r>
            <a:br>
              <a:rPr lang="ru-RU" sz="2000" b="1" i="1" dirty="0">
                <a:solidFill>
                  <a:schemeClr val="accent2"/>
                </a:solidFill>
              </a:rPr>
            </a:br>
            <a:endParaRPr lang="ru-RU" sz="20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848477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Модуль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«Нормативно-правовая база»</a:t>
                      </a: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Модуль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«Формы профессиональных объединений педагогов»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Модуль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«Формы повышения профессиональной компетентности»</a:t>
                      </a: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Модуль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«Профессиональные конкурсы»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Модуль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«Современные образовательные и управленческие технологии»</a:t>
                      </a: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Модуль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«Проекты»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3.Обмен  </a:t>
            </a:r>
            <a:r>
              <a:rPr lang="ru-RU" sz="3100" b="1" dirty="0">
                <a:solidFill>
                  <a:schemeClr val="tx2"/>
                </a:solidFill>
              </a:rPr>
              <a:t>опытом через посещение </a:t>
            </a:r>
            <a:r>
              <a:rPr lang="ru-RU" sz="3100" b="1" dirty="0" smtClean="0">
                <a:solidFill>
                  <a:schemeClr val="tx2"/>
                </a:solidFill>
              </a:rPr>
              <a:t>уроков:</a:t>
            </a:r>
            <a:r>
              <a:rPr lang="ru-RU" sz="3100" b="1" dirty="0">
                <a:solidFill>
                  <a:schemeClr val="tx2"/>
                </a:solidFill>
              </a:rPr>
              <a:t/>
            </a:r>
            <a:br>
              <a:rPr lang="ru-RU" sz="3100" b="1" dirty="0">
                <a:solidFill>
                  <a:schemeClr val="tx2"/>
                </a:solidFill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ru-RU" sz="3300" b="1" i="1" dirty="0" smtClean="0">
                <a:solidFill>
                  <a:schemeClr val="tx2"/>
                </a:solidFill>
              </a:rPr>
              <a:t>Ознакомительное</a:t>
            </a:r>
          </a:p>
          <a:p>
            <a:r>
              <a:rPr lang="ru-RU" sz="3300" b="1" i="1" dirty="0" smtClean="0">
                <a:solidFill>
                  <a:schemeClr val="tx2"/>
                </a:solidFill>
              </a:rPr>
              <a:t>Контрольно-обобщающее</a:t>
            </a:r>
          </a:p>
          <a:p>
            <a:r>
              <a:rPr lang="ru-RU" sz="3300" b="1" i="1" dirty="0" smtClean="0">
                <a:solidFill>
                  <a:schemeClr val="tx2"/>
                </a:solidFill>
              </a:rPr>
              <a:t>Тематическое: систематическое, локальное</a:t>
            </a:r>
          </a:p>
          <a:p>
            <a:pPr marL="0" indent="0">
              <a:buNone/>
            </a:pPr>
            <a:endParaRPr lang="ru-RU" sz="33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Анализ урока-это оценка эффективности урока </a:t>
            </a:r>
            <a:r>
              <a:rPr lang="ru-RU" sz="3300" dirty="0" smtClean="0"/>
              <a:t>:</a:t>
            </a:r>
            <a:endParaRPr lang="ru-RU" sz="33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3300" b="1" dirty="0" smtClean="0">
                <a:solidFill>
                  <a:schemeClr val="tx2"/>
                </a:solidFill>
              </a:rPr>
              <a:t>комплексный </a:t>
            </a:r>
            <a:r>
              <a:rPr lang="ru-RU" sz="3300" b="1" dirty="0">
                <a:solidFill>
                  <a:schemeClr val="tx2"/>
                </a:solidFill>
              </a:rPr>
              <a:t>(полный)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b="1" dirty="0" smtClean="0">
                <a:solidFill>
                  <a:schemeClr val="tx2"/>
                </a:solidFill>
              </a:rPr>
              <a:t>системный </a:t>
            </a:r>
            <a:r>
              <a:rPr lang="ru-RU" sz="3300" b="1" dirty="0">
                <a:solidFill>
                  <a:schemeClr val="tx2"/>
                </a:solidFill>
              </a:rPr>
              <a:t>(единый)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b="1" dirty="0" smtClean="0">
                <a:solidFill>
                  <a:schemeClr val="tx2"/>
                </a:solidFill>
              </a:rPr>
              <a:t>оценочный </a:t>
            </a:r>
            <a:r>
              <a:rPr lang="ru-RU" sz="3300" b="1" dirty="0">
                <a:solidFill>
                  <a:schemeClr val="tx2"/>
                </a:solidFill>
              </a:rPr>
              <a:t>(краткий)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b="1" dirty="0" smtClean="0">
                <a:solidFill>
                  <a:schemeClr val="tx2"/>
                </a:solidFill>
              </a:rPr>
              <a:t>структурный </a:t>
            </a:r>
            <a:r>
              <a:rPr lang="ru-RU" sz="3300" b="1" dirty="0">
                <a:solidFill>
                  <a:schemeClr val="tx2"/>
                </a:solidFill>
              </a:rPr>
              <a:t>(поэтапный)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b="1" dirty="0" smtClean="0">
                <a:solidFill>
                  <a:schemeClr val="tx2"/>
                </a:solidFill>
              </a:rPr>
              <a:t>аспектный </a:t>
            </a:r>
            <a:r>
              <a:rPr lang="ru-RU" sz="3300" b="1" dirty="0">
                <a:solidFill>
                  <a:schemeClr val="tx2"/>
                </a:solidFill>
              </a:rPr>
              <a:t>(целевой)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67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dz-online.ru/files/news_image/36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08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836</Words>
  <Application>Microsoft Office PowerPoint</Application>
  <PresentationFormat>Экран (4:3)</PresentationFormat>
  <Paragraphs>119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Тема Office</vt:lpstr>
      <vt:lpstr>ГАОУ ДПО «Ленинградский областной институт развития образования» </vt:lpstr>
      <vt:lpstr>М И Р О В Ы Е     Т Р Е Н Д Ы – стратегический вектор развития методической работы в школе</vt:lpstr>
      <vt:lpstr> 1. Менторство и взаимный коучинг </vt:lpstr>
      <vt:lpstr>                       Менторство и взаимный коучинг  -Коучинг направлен на активизацию  процессов развития и саморазвития, достижение цели -Менторство сочетает в себе признаки коучинга и преподавания -Наставничество делает акцент на практическую часть -Баддинг (от англ. buddy, приятель)-разновидность наставничества по  поддержке вновь принятого работника   </vt:lpstr>
      <vt:lpstr>           2. Работа в сотрудничестве МОДЕЛЬ 1: корректировка системы методической работы</vt:lpstr>
      <vt:lpstr>МОДЕЛЬ 2 – создание профессионально развивающей среды (управленческая поддержка личностно-профессионального роста учителя)  механизмы участия всех субъектов образовательных отношений  в информационно-методическом сопровождении учителя</vt:lpstr>
      <vt:lpstr> МОДЕЛЬ 3. Интеллект-карта методической службы (гимназия 47 Екатеринбурга – директор Е. М. Крюкова) Цель: модульная модель методической работы  школы  </vt:lpstr>
      <vt:lpstr> 3.Обмен  опытом через посещение уроков: </vt:lpstr>
      <vt:lpstr>Презентация PowerPoint</vt:lpstr>
      <vt:lpstr>4.Профессиональное развитие педагога на рабочем месте</vt:lpstr>
      <vt:lpstr>Профессиональный рост учителя обеспечивает система методической работы в школе</vt:lpstr>
      <vt:lpstr>5. Педагогическое исследование (не научно-исследовательская деятельность)</vt:lpstr>
      <vt:lpstr>6.Активное внедрение инноваций</vt:lpstr>
      <vt:lpstr>Типология инновационных стратегий</vt:lpstr>
      <vt:lpstr>Условия развития инноваций в школе    1. Создание муниципальной инновационной среды:</vt:lpstr>
      <vt:lpstr> Методическая работа в школе</vt:lpstr>
      <vt:lpstr>План методической работы Цель - методическое сопровождение системного развития профессионального мастерства педагогов  (Федеральный проект «Учитель будущего»)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Сергеевна</dc:creator>
  <cp:lastModifiedBy>Валентина Сергеевна Кошкина</cp:lastModifiedBy>
  <cp:revision>102</cp:revision>
  <dcterms:created xsi:type="dcterms:W3CDTF">2019-07-14T13:17:36Z</dcterms:created>
  <dcterms:modified xsi:type="dcterms:W3CDTF">2021-04-26T12:38:23Z</dcterms:modified>
</cp:coreProperties>
</file>